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96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20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8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1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1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07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0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44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2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5C6F-F8FA-41BC-A1F5-83B1F9F9F08A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E3DA-681E-447F-BF46-E5508C55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7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5009" y="476518"/>
            <a:ext cx="10229604" cy="5525037"/>
          </a:xfrm>
        </p:spPr>
        <p:txBody>
          <a:bodyPr>
            <a:normAutofit/>
          </a:bodyPr>
          <a:lstStyle/>
          <a:p>
            <a:r>
              <a:rPr lang="it-IT" dirty="0" smtClean="0"/>
              <a:t>COMMISSIONI DIPARTIMENTALI PER IL MONITORAGGIO DELLA PRODUZIONE SCIENTIFICA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primo incontro12 giugno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46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7583" y="0"/>
            <a:ext cx="10306877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Sistema di Supporto alla Valutazione CRUI/UNIBAS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t="7977" r="20463" b="24124"/>
          <a:stretch/>
        </p:blipFill>
        <p:spPr bwMode="auto">
          <a:xfrm>
            <a:off x="422023" y="979177"/>
            <a:ext cx="8561133" cy="584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9285668" y="979177"/>
            <a:ext cx="2511394" cy="5589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000" b="1" dirty="0" smtClean="0"/>
              <a:t>Consente all’Ateneo di svolgere procedure periodiche di simulazioni di autovalutazione dei prodotti della ricerca.</a:t>
            </a:r>
          </a:p>
          <a:p>
            <a:endParaRPr lang="it-IT" sz="2000" b="1" dirty="0"/>
          </a:p>
          <a:p>
            <a:r>
              <a:rPr lang="it-IT" sz="2000" b="1" dirty="0" smtClean="0"/>
              <a:t>Sono possibili 2 tipi di simulazione:</a:t>
            </a:r>
          </a:p>
          <a:p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/>
              <a:t>VQR-</a:t>
            </a:r>
            <a:r>
              <a:rPr lang="it-IT" sz="2000" b="1" dirty="0" err="1" smtClean="0"/>
              <a:t>like</a:t>
            </a:r>
            <a:r>
              <a:rPr lang="it-IT" sz="2000" b="1" dirty="0" smtClean="0"/>
              <a:t> e FFABR</a:t>
            </a:r>
          </a:p>
          <a:p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3222457" y="3244334"/>
            <a:ext cx="574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Sistema di Supporto alla Valutazione CRUI/UNIBAS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22457" y="3244334"/>
            <a:ext cx="574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Sistema di Supporto alla Valutazione CRUI/UNIBAS</a:t>
            </a:r>
          </a:p>
        </p:txBody>
      </p:sp>
    </p:spTree>
    <p:extLst>
      <p:ext uri="{BB962C8B-B14F-4D97-AF65-F5344CB8AC3E}">
        <p14:creationId xmlns:p14="http://schemas.microsoft.com/office/powerpoint/2010/main" val="221293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7583" y="0"/>
            <a:ext cx="10306877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Sistema di Supporto alla Valutazione CRUI/UNIBAS</a:t>
            </a:r>
            <a:endParaRPr lang="it-IT" dirty="0"/>
          </a:p>
        </p:txBody>
      </p:sp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 rotWithShape="1">
          <a:blip r:embed="rId2"/>
          <a:srcRect t="7782" r="8309" b="6409"/>
          <a:stretch/>
        </p:blipFill>
        <p:spPr bwMode="auto">
          <a:xfrm>
            <a:off x="1004553" y="850386"/>
            <a:ext cx="10019762" cy="6007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06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7583" y="0"/>
            <a:ext cx="10306877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Sistema di Supporto alla Valutazione CRUI/UNIBAS</a:t>
            </a:r>
            <a:endParaRPr lang="it-IT" dirty="0"/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t="8366" b="2529"/>
          <a:stretch/>
        </p:blipFill>
        <p:spPr bwMode="auto">
          <a:xfrm>
            <a:off x="772732" y="850006"/>
            <a:ext cx="10315978" cy="5640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e 3"/>
          <p:cNvSpPr/>
          <p:nvPr/>
        </p:nvSpPr>
        <p:spPr>
          <a:xfrm>
            <a:off x="7431109" y="1352281"/>
            <a:ext cx="4262907" cy="17901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Possibilità di aggregazione dati per AREA, SSD, SC, Dipartimenti, oppure aggregazioni manuali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b="7782"/>
          <a:stretch/>
        </p:blipFill>
        <p:spPr bwMode="auto">
          <a:xfrm>
            <a:off x="656824" y="927279"/>
            <a:ext cx="10847788" cy="5731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953037" y="18802"/>
            <a:ext cx="10551575" cy="676657"/>
          </a:xfrm>
        </p:spPr>
        <p:txBody>
          <a:bodyPr>
            <a:normAutofit fontScale="90000"/>
          </a:bodyPr>
          <a:lstStyle/>
          <a:p>
            <a:r>
              <a:rPr lang="it-IT" dirty="0"/>
              <a:t>Sistema di Supporto alla Valutazione CRUI/UNIBAS</a:t>
            </a:r>
          </a:p>
        </p:txBody>
      </p:sp>
      <p:sp>
        <p:nvSpPr>
          <p:cNvPr id="6" name="Ovale 5"/>
          <p:cNvSpPr/>
          <p:nvPr/>
        </p:nvSpPr>
        <p:spPr>
          <a:xfrm>
            <a:off x="7431109" y="1596980"/>
            <a:ext cx="4262907" cy="17901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VQR-</a:t>
            </a:r>
            <a:r>
              <a:rPr lang="it-IT" b="1" dirty="0" err="1" smtClean="0">
                <a:solidFill>
                  <a:schemeClr val="tx1"/>
                </a:solidFill>
              </a:rPr>
              <a:t>like</a:t>
            </a:r>
            <a:r>
              <a:rPr lang="it-IT" b="1" dirty="0" smtClean="0">
                <a:solidFill>
                  <a:schemeClr val="tx1"/>
                </a:solidFill>
              </a:rPr>
              <a:t>: dati di valutazione dei singoli addetti - lista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34356" y="4351987"/>
            <a:ext cx="4138410" cy="374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734356" y="5161210"/>
            <a:ext cx="4138410" cy="374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734356" y="5970433"/>
            <a:ext cx="4138410" cy="3745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54557" y="3664039"/>
            <a:ext cx="7018987" cy="157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86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3037" y="18802"/>
            <a:ext cx="10551575" cy="676657"/>
          </a:xfrm>
        </p:spPr>
        <p:txBody>
          <a:bodyPr>
            <a:normAutofit fontScale="90000"/>
          </a:bodyPr>
          <a:lstStyle/>
          <a:p>
            <a:r>
              <a:rPr lang="it-IT" dirty="0"/>
              <a:t>Sistema di Supporto alla Valutazione CRUI/UNIBAS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t="9534" b="4085"/>
          <a:stretch/>
        </p:blipFill>
        <p:spPr bwMode="auto">
          <a:xfrm>
            <a:off x="360607" y="1314449"/>
            <a:ext cx="11243257" cy="5369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00655" y="6327309"/>
            <a:ext cx="3298870" cy="72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880315" y="2395470"/>
            <a:ext cx="5525037" cy="1674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765961" y="2794714"/>
            <a:ext cx="3928055" cy="26659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VQR-</a:t>
            </a:r>
            <a:r>
              <a:rPr lang="it-IT" b="1" dirty="0" err="1" smtClean="0">
                <a:solidFill>
                  <a:schemeClr val="tx1"/>
                </a:solidFill>
              </a:rPr>
              <a:t>like</a:t>
            </a:r>
            <a:r>
              <a:rPr lang="it-IT" b="1" dirty="0" smtClean="0">
                <a:solidFill>
                  <a:schemeClr val="tx1"/>
                </a:solidFill>
              </a:rPr>
              <a:t>: dati aggregati del singolo addetto.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E’ dato anche il dettaglio per ciascun prodotto: l’analisi viene effettuata su tutti i prodotti dell’addetto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03808" y="3773510"/>
            <a:ext cx="2550017" cy="1287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27290" y="6633309"/>
            <a:ext cx="3799268" cy="50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88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953037" y="18802"/>
            <a:ext cx="10551575" cy="676657"/>
          </a:xfrm>
        </p:spPr>
        <p:txBody>
          <a:bodyPr>
            <a:normAutofit fontScale="90000"/>
          </a:bodyPr>
          <a:lstStyle/>
          <a:p>
            <a:r>
              <a:rPr lang="it-IT" dirty="0"/>
              <a:t>Sistema di Supporto alla Valutazione CRUI/UNIBAS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t="8171" b="10311"/>
          <a:stretch/>
        </p:blipFill>
        <p:spPr bwMode="auto">
          <a:xfrm>
            <a:off x="953037" y="811369"/>
            <a:ext cx="9028090" cy="6046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e 11"/>
          <p:cNvSpPr/>
          <p:nvPr/>
        </p:nvSpPr>
        <p:spPr>
          <a:xfrm>
            <a:off x="7933381" y="1236372"/>
            <a:ext cx="4262907" cy="17901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VQR-</a:t>
            </a:r>
            <a:r>
              <a:rPr lang="it-IT" b="1" dirty="0" err="1" smtClean="0">
                <a:solidFill>
                  <a:schemeClr val="tx1"/>
                </a:solidFill>
              </a:rPr>
              <a:t>like</a:t>
            </a:r>
            <a:r>
              <a:rPr lang="it-IT" b="1" dirty="0" smtClean="0">
                <a:solidFill>
                  <a:schemeClr val="tx1"/>
                </a:solidFill>
              </a:rPr>
              <a:t>: sono presenti anche indicatori aggregati e comparativi con gli altri atenei che hanno aderito (n. 55)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47459" y="-6954"/>
            <a:ext cx="10457153" cy="689534"/>
          </a:xfrm>
        </p:spPr>
        <p:txBody>
          <a:bodyPr>
            <a:normAutofit fontScale="90000"/>
          </a:bodyPr>
          <a:lstStyle/>
          <a:p>
            <a:r>
              <a:rPr lang="it-IT" dirty="0"/>
              <a:t>Sistema di Supporto alla Valutazione CRUI/UNIBAS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519707" y="940158"/>
            <a:ext cx="10161431" cy="591784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Tra gli indicatori aggregati comparativi segnaliamo:</a:t>
            </a:r>
          </a:p>
          <a:p>
            <a:pPr lvl="1"/>
            <a:r>
              <a:rPr lang="it-IT" dirty="0" smtClean="0"/>
              <a:t>Calcolati sull’algoritmo VQR:</a:t>
            </a:r>
          </a:p>
          <a:p>
            <a:pPr lvl="2"/>
            <a:r>
              <a:rPr lang="it-IT" b="1" dirty="0" smtClean="0"/>
              <a:t>Indicatori standardizzati di performance (ISP) relativi alle strutture </a:t>
            </a:r>
          </a:p>
          <a:p>
            <a:pPr lvl="2"/>
            <a:r>
              <a:rPr lang="it-IT" b="1" dirty="0" smtClean="0"/>
              <a:t>Indicatore X</a:t>
            </a:r>
          </a:p>
          <a:p>
            <a:pPr lvl="2"/>
            <a:r>
              <a:rPr lang="it-IT" b="1" dirty="0" smtClean="0"/>
              <a:t>Indicatore R</a:t>
            </a:r>
          </a:p>
          <a:p>
            <a:pPr lvl="2"/>
            <a:r>
              <a:rPr lang="it-IT" b="1" dirty="0" smtClean="0"/>
              <a:t>Indicatore X1</a:t>
            </a:r>
          </a:p>
          <a:p>
            <a:pPr lvl="2"/>
            <a:r>
              <a:rPr lang="it-IT" b="1" dirty="0" smtClean="0"/>
              <a:t>Il rango percentile di ciascun soggetto valutato rispetto l’SSD di riferimento</a:t>
            </a:r>
          </a:p>
          <a:p>
            <a:pPr lvl="2"/>
            <a:endParaRPr lang="it-IT" dirty="0" smtClean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Calcolati sull’algoritmo FFABR:</a:t>
            </a:r>
          </a:p>
          <a:p>
            <a:pPr lvl="2"/>
            <a:r>
              <a:rPr lang="it-IT" b="1" dirty="0" smtClean="0">
                <a:solidFill>
                  <a:srgbClr val="FF0000"/>
                </a:solidFill>
              </a:rPr>
              <a:t>Percentili sui punteggi FFABR</a:t>
            </a:r>
          </a:p>
          <a:p>
            <a:pPr lvl="2"/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>
                <a:solidFill>
                  <a:srgbClr val="FF0000"/>
                </a:solidFill>
              </a:rPr>
              <a:t>Calcolati </a:t>
            </a:r>
            <a:r>
              <a:rPr lang="it-IT" dirty="0" smtClean="0">
                <a:solidFill>
                  <a:srgbClr val="FF0000"/>
                </a:solidFill>
              </a:rPr>
              <a:t>sulle regole ASN:</a:t>
            </a:r>
            <a:endParaRPr lang="it-IT" dirty="0">
              <a:solidFill>
                <a:srgbClr val="FF0000"/>
              </a:solidFill>
            </a:endParaRPr>
          </a:p>
          <a:p>
            <a:pPr lvl="2"/>
            <a:r>
              <a:rPr lang="it-IT" b="1" dirty="0" smtClean="0">
                <a:solidFill>
                  <a:srgbClr val="FF0000"/>
                </a:solidFill>
              </a:rPr>
              <a:t>Percentuali di superamento delle soglie dei singoli</a:t>
            </a:r>
          </a:p>
          <a:p>
            <a:pPr lvl="2"/>
            <a:r>
              <a:rPr lang="it-IT" b="1" dirty="0" smtClean="0">
                <a:solidFill>
                  <a:srgbClr val="FF0000"/>
                </a:solidFill>
              </a:rPr>
              <a:t>Statistiche relative agli indicatori</a:t>
            </a:r>
          </a:p>
          <a:p>
            <a:pPr lvl="2"/>
            <a:r>
              <a:rPr lang="it-IT" b="1" dirty="0" smtClean="0">
                <a:solidFill>
                  <a:srgbClr val="FF0000"/>
                </a:solidFill>
              </a:rPr>
              <a:t>Comparativi: indicatori standardizzati per le strutture e percentili degli indicatori ASN dei singoli, sia rispetto all’intero SC sia al sottoinsieme composto dai docenti aventi la stessa posizione accademica (Po, PA, RU)</a:t>
            </a:r>
          </a:p>
          <a:p>
            <a:pPr marL="914400" lvl="2" indent="0">
              <a:buNone/>
            </a:pPr>
            <a:endParaRPr lang="it-IT" dirty="0" smtClean="0"/>
          </a:p>
          <a:p>
            <a:pPr lvl="2"/>
            <a:endParaRPr lang="it-IT" dirty="0" smtClean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602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47459" y="-6954"/>
            <a:ext cx="10457153" cy="689534"/>
          </a:xfrm>
        </p:spPr>
        <p:txBody>
          <a:bodyPr>
            <a:normAutofit fontScale="90000"/>
          </a:bodyPr>
          <a:lstStyle/>
          <a:p>
            <a:r>
              <a:rPr lang="it-IT" dirty="0"/>
              <a:t>Sistema di Supporto alla Valutazione CRUI/UNIBAS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9245" y="940158"/>
            <a:ext cx="11281893" cy="591784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it-IT" sz="2800" b="1" dirty="0" smtClean="0"/>
              <a:t>General Data </a:t>
            </a:r>
            <a:r>
              <a:rPr lang="it-IT" sz="2800" b="1" dirty="0" err="1" smtClean="0"/>
              <a:t>Protection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Regulation</a:t>
            </a:r>
            <a:r>
              <a:rPr lang="it-IT" sz="2800" b="1" dirty="0" smtClean="0"/>
              <a:t> (GDPR)</a:t>
            </a:r>
            <a:endParaRPr lang="it-IT" sz="2800" b="1" dirty="0" smtClean="0"/>
          </a:p>
          <a:p>
            <a:pPr marL="914400" lvl="2" indent="0">
              <a:buNone/>
            </a:pPr>
            <a:endParaRPr lang="it-IT" dirty="0" smtClean="0"/>
          </a:p>
          <a:p>
            <a:pPr marL="914400" lvl="2" indent="0">
              <a:buNone/>
            </a:pPr>
            <a:endParaRPr lang="it-IT" dirty="0"/>
          </a:p>
          <a:p>
            <a:pPr marL="914400" lvl="2" indent="0">
              <a:buNone/>
            </a:pPr>
            <a:r>
              <a:rPr lang="it-IT" dirty="0" smtClean="0"/>
              <a:t>Il 25 maggio </a:t>
            </a:r>
            <a:r>
              <a:rPr lang="it-IT" dirty="0" err="1" smtClean="0"/>
              <a:t>us</a:t>
            </a:r>
            <a:r>
              <a:rPr lang="it-IT" dirty="0" smtClean="0"/>
              <a:t> è entrato definitivamente in </a:t>
            </a:r>
            <a:r>
              <a:rPr lang="it-IT" dirty="0" err="1" smtClean="0"/>
              <a:t>viglore</a:t>
            </a:r>
            <a:r>
              <a:rPr lang="it-IT" dirty="0" smtClean="0"/>
              <a:t> la nuova normativa europea relativa alla protezione dei dati.</a:t>
            </a:r>
          </a:p>
          <a:p>
            <a:pPr marL="914400" lvl="2" indent="0">
              <a:buNone/>
            </a:pPr>
            <a:endParaRPr lang="it-IT" dirty="0" smtClean="0"/>
          </a:p>
          <a:p>
            <a:pPr marL="914400" lvl="2" indent="0">
              <a:buNone/>
            </a:pPr>
            <a:endParaRPr lang="it-IT" dirty="0"/>
          </a:p>
          <a:p>
            <a:pPr marL="914400" lvl="2" indent="0">
              <a:buNone/>
            </a:pPr>
            <a:r>
              <a:rPr lang="it-IT" dirty="0" smtClean="0"/>
              <a:t>Sono previsti adeguamenti </a:t>
            </a:r>
            <a:r>
              <a:rPr lang="it-IT" dirty="0"/>
              <a:t>del “</a:t>
            </a:r>
            <a:r>
              <a:rPr lang="it-IT" i="1" dirty="0"/>
              <a:t>Sistema di Supporto alla Valutazione della Produzione Scientifica degli Atenei</a:t>
            </a:r>
            <a:r>
              <a:rPr lang="it-IT" dirty="0"/>
              <a:t>” alle norme del </a:t>
            </a:r>
            <a:r>
              <a:rPr lang="it-IT" dirty="0" smtClean="0"/>
              <a:t>GDPR. Per il momento l’utilizzo del sistema </a:t>
            </a:r>
            <a:r>
              <a:rPr lang="it-IT" smtClean="0"/>
              <a:t>è sospeso.</a:t>
            </a:r>
            <a:endParaRPr lang="it-IT" dirty="0"/>
          </a:p>
          <a:p>
            <a:pPr marL="914400" lvl="2" indent="0">
              <a:buNone/>
            </a:pPr>
            <a:endParaRPr lang="it-IT" dirty="0" smtClean="0"/>
          </a:p>
          <a:p>
            <a:pPr marL="914400" lvl="2" indent="0">
              <a:buNone/>
            </a:pPr>
            <a:endParaRPr lang="it-IT" dirty="0" smtClean="0"/>
          </a:p>
          <a:p>
            <a:pPr marL="914400" lvl="2" indent="0">
              <a:buNone/>
            </a:pPr>
            <a:r>
              <a:rPr lang="it-IT" dirty="0" smtClean="0"/>
              <a:t>Il p</a:t>
            </a:r>
            <a:r>
              <a:rPr lang="it-IT" dirty="0" smtClean="0"/>
              <a:t>roblema è ora in via di risoluzione da parte degli Uffici competenti</a:t>
            </a:r>
          </a:p>
          <a:p>
            <a:pPr marL="914400" lvl="2" indent="0">
              <a:buNone/>
            </a:pPr>
            <a:endParaRPr lang="it-IT" dirty="0"/>
          </a:p>
          <a:p>
            <a:pPr marL="914400" lvl="2" indent="0">
              <a:buNone/>
            </a:pPr>
            <a:endParaRPr lang="it-IT" dirty="0" smtClean="0"/>
          </a:p>
          <a:p>
            <a:pPr marL="914400" lvl="2" indent="0">
              <a:buNone/>
            </a:pPr>
            <a:endParaRPr lang="it-IT" dirty="0" smtClean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33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47459" y="2749128"/>
            <a:ext cx="10457153" cy="68953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519707" y="940158"/>
            <a:ext cx="10161431" cy="5917842"/>
          </a:xfrm>
        </p:spPr>
        <p:txBody>
          <a:bodyPr/>
          <a:lstStyle/>
          <a:p>
            <a:pPr marL="914400" lvl="2" indent="0">
              <a:buNone/>
            </a:pPr>
            <a:endParaRPr lang="it-IT" dirty="0" smtClean="0"/>
          </a:p>
          <a:p>
            <a:pPr lvl="2"/>
            <a:endParaRPr lang="it-IT" dirty="0" smtClean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2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7460" y="18801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8345" y="695456"/>
            <a:ext cx="9946268" cy="5924285"/>
          </a:xfrm>
        </p:spPr>
        <p:txBody>
          <a:bodyPr>
            <a:noAutofit/>
          </a:bodyPr>
          <a:lstStyle/>
          <a:p>
            <a:r>
              <a:rPr lang="it-IT" sz="2000" dirty="0" smtClean="0"/>
              <a:t>Prodotti della ricerca di </a:t>
            </a:r>
            <a:r>
              <a:rPr lang="it-IT" sz="2000" b="1" dirty="0" smtClean="0"/>
              <a:t>prima pubblicazione</a:t>
            </a:r>
          </a:p>
          <a:p>
            <a:r>
              <a:rPr lang="it-IT" sz="2000" dirty="0"/>
              <a:t>Prodotti della ricerca </a:t>
            </a:r>
            <a:r>
              <a:rPr lang="it-IT" sz="2000" dirty="0" smtClean="0"/>
              <a:t>con </a:t>
            </a:r>
            <a:r>
              <a:rPr lang="it-IT" sz="2000" b="1" dirty="0" smtClean="0"/>
              <a:t>data di pubblicazione 2011-2014</a:t>
            </a:r>
          </a:p>
          <a:p>
            <a:r>
              <a:rPr lang="it-IT" sz="2000" dirty="0" smtClean="0"/>
              <a:t>Ogni soggetto doveva presentare </a:t>
            </a:r>
            <a:r>
              <a:rPr lang="it-IT" sz="2000" b="1" dirty="0" smtClean="0"/>
              <a:t>2 prodotti</a:t>
            </a:r>
          </a:p>
          <a:p>
            <a:r>
              <a:rPr lang="it-IT" sz="2000" dirty="0" smtClean="0"/>
              <a:t>La tipologia di prodotti «</a:t>
            </a:r>
            <a:r>
              <a:rPr lang="it-IT" sz="2000" b="1" dirty="0" smtClean="0"/>
              <a:t>Monografia» poteva essere considerata doppia</a:t>
            </a:r>
          </a:p>
          <a:p>
            <a:r>
              <a:rPr lang="it-IT" sz="2000" b="1" dirty="0" smtClean="0"/>
              <a:t>Esenzioni parziali o totali facoltative </a:t>
            </a:r>
            <a:r>
              <a:rPr lang="it-IT" sz="2000" dirty="0" smtClean="0"/>
              <a:t>in caso di periodi di congedo superiori a 2 anni, per coloro che avevano ricoperto cariche direttive per almeno 2 anni, per coloro che avevano fatto parte delle commissioni di valutazione ASN conducendo a termine almeno una tornata o per un periodo di almeno 6 mesi</a:t>
            </a:r>
          </a:p>
          <a:p>
            <a:r>
              <a:rPr lang="it-IT" sz="2000" dirty="0" smtClean="0"/>
              <a:t>Per i soggetti con </a:t>
            </a:r>
            <a:r>
              <a:rPr lang="it-IT" sz="2000" b="1" dirty="0" smtClean="0"/>
              <a:t>incarichi formali presso altri enti di ricerca per almeno 2 anni dovevano presentare 3 prodotti </a:t>
            </a:r>
            <a:r>
              <a:rPr lang="it-IT" sz="2000" dirty="0" smtClean="0"/>
              <a:t>(con attribuzione: 2 all’università, 1 all’ente di ricerca)</a:t>
            </a:r>
          </a:p>
          <a:p>
            <a:r>
              <a:rPr lang="it-IT" sz="2000" b="1" dirty="0" smtClean="0"/>
              <a:t>Lo stesso prodotto non poteva essere presentato da più coautori </a:t>
            </a:r>
            <a:r>
              <a:rPr lang="it-IT" sz="2000" dirty="0" smtClean="0"/>
              <a:t>della stessa Università la quale provvedeva alla risoluzione di eventuali conflitti di attribuzione </a:t>
            </a:r>
          </a:p>
        </p:txBody>
      </p:sp>
    </p:spTree>
    <p:extLst>
      <p:ext uri="{BB962C8B-B14F-4D97-AF65-F5344CB8AC3E}">
        <p14:creationId xmlns:p14="http://schemas.microsoft.com/office/powerpoint/2010/main" val="37294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0332" y="31680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6980" y="708336"/>
            <a:ext cx="9907632" cy="614966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Tipologie di prodotti ammessi alla valutazione:</a:t>
            </a:r>
          </a:p>
          <a:p>
            <a:pPr lvl="1"/>
            <a:r>
              <a:rPr lang="it-IT" b="1" dirty="0"/>
              <a:t>Monografie scientifiche e prodotti assimilati </a:t>
            </a:r>
          </a:p>
          <a:p>
            <a:pPr marL="457200" lvl="1" indent="0">
              <a:buNone/>
            </a:pPr>
            <a:r>
              <a:rPr lang="it-IT" dirty="0"/>
              <a:t>(raccolte coerenti di saggi propri; concordanze, concordanze, commenti scientifici*, Bibliografie critiche o ragionate, edizioni critiche di testi, edizioni critiche di scavo*, pubblicazioni di fonti inedite con introduzione e commento, manuali critici, grammatiche e dizionari scientifici, traduzioni di libro*)</a:t>
            </a:r>
          </a:p>
          <a:p>
            <a:pPr lvl="1"/>
            <a:r>
              <a:rPr lang="it-IT" b="1" dirty="0"/>
              <a:t>Contributi in rivista</a:t>
            </a:r>
          </a:p>
          <a:p>
            <a:pPr marL="457200" lvl="1" indent="0">
              <a:buNone/>
            </a:pPr>
            <a:r>
              <a:rPr lang="it-IT" dirty="0"/>
              <a:t>(articoli scientifici,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essay</a:t>
            </a:r>
            <a:r>
              <a:rPr lang="it-IT" dirty="0"/>
              <a:t>, lettere*, contributi a forum su invito della redazione della rivista, nota a sentenza, traduzione in rivista*)</a:t>
            </a:r>
          </a:p>
          <a:p>
            <a:pPr lvl="1"/>
            <a:r>
              <a:rPr lang="it-IT" b="1" dirty="0"/>
              <a:t>Contributi in volume</a:t>
            </a:r>
          </a:p>
          <a:p>
            <a:pPr marL="457200" lvl="1" indent="0">
              <a:buNone/>
            </a:pPr>
            <a:r>
              <a:rPr lang="it-IT" dirty="0"/>
              <a:t>(capitolo o saggio, atti di conferenza con revisione </a:t>
            </a:r>
            <a:r>
              <a:rPr lang="it-IT" dirty="0" err="1"/>
              <a:t>peer</a:t>
            </a:r>
            <a:r>
              <a:rPr lang="it-IT" dirty="0"/>
              <a:t>, prefazione/postfazione con carattere di saggio, curatele con saggio introduttivo, voce critica di dizionario/enciclopedia, traduzione in volume*, schede di catalogo/repertorio/corpora)</a:t>
            </a:r>
          </a:p>
          <a:p>
            <a:pPr lvl="1"/>
            <a:r>
              <a:rPr lang="it-IT" b="1" dirty="0" smtClean="0"/>
              <a:t>Altri tipi di prodotti (corredati da elementi ufficiali di identificazione della data di produzione</a:t>
            </a:r>
          </a:p>
          <a:p>
            <a:pPr marL="457200" lvl="1" indent="0">
              <a:buNone/>
            </a:pPr>
            <a:r>
              <a:rPr lang="it-IT" dirty="0" smtClean="0"/>
              <a:t>(composizioni, disegni, design, progetti architettonici, performance, esposizioni, mostre , prototipi d’arte e relativi progetti, banche dati e software, carte tematiche, test psicologici, materiali audiovisivi)</a:t>
            </a:r>
          </a:p>
          <a:p>
            <a:pPr lvl="1"/>
            <a:r>
              <a:rPr lang="it-IT" b="1" dirty="0" smtClean="0"/>
              <a:t>Brevetti concessi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2733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0190" y="-6954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8345" y="669701"/>
            <a:ext cx="10380370" cy="5950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Informazioni obbligatorie a corredo per la presentabilità dei prodotti: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Identificativo </a:t>
            </a:r>
            <a:r>
              <a:rPr lang="it-IT" b="1" dirty="0" smtClean="0"/>
              <a:t>ORCID dell’autore </a:t>
            </a:r>
            <a:r>
              <a:rPr lang="it-IT" dirty="0" smtClean="0"/>
              <a:t>che presentava il prodotto</a:t>
            </a:r>
          </a:p>
          <a:p>
            <a:r>
              <a:rPr lang="it-IT" b="1" dirty="0" smtClean="0"/>
              <a:t>Area</a:t>
            </a:r>
            <a:r>
              <a:rPr lang="it-IT" b="1" dirty="0" smtClean="0"/>
              <a:t>, SC, SSD e codice ERC dell’autore </a:t>
            </a:r>
            <a:r>
              <a:rPr lang="it-IT" dirty="0"/>
              <a:t>che presentava il </a:t>
            </a:r>
            <a:r>
              <a:rPr lang="it-IT" dirty="0" smtClean="0"/>
              <a:t>prodotto</a:t>
            </a:r>
          </a:p>
          <a:p>
            <a:r>
              <a:rPr lang="it-IT" dirty="0"/>
              <a:t>Identificativo ORCID </a:t>
            </a:r>
            <a:r>
              <a:rPr lang="it-IT" dirty="0" smtClean="0"/>
              <a:t>dei coautori </a:t>
            </a:r>
            <a:r>
              <a:rPr lang="it-IT" dirty="0"/>
              <a:t>che </a:t>
            </a:r>
            <a:r>
              <a:rPr lang="it-IT" dirty="0" smtClean="0"/>
              <a:t>non presentavano </a:t>
            </a:r>
            <a:r>
              <a:rPr lang="it-IT" dirty="0"/>
              <a:t>il prodotto</a:t>
            </a:r>
          </a:p>
          <a:p>
            <a:r>
              <a:rPr lang="it-IT" b="1" dirty="0" smtClean="0"/>
              <a:t>Scheda prodotto </a:t>
            </a:r>
            <a:r>
              <a:rPr lang="it-IT" dirty="0" smtClean="0"/>
              <a:t>contenente i metadati bibliografici obbligatori previsti dal MIUR</a:t>
            </a:r>
          </a:p>
          <a:p>
            <a:r>
              <a:rPr lang="it-IT" b="1" dirty="0" smtClean="0"/>
              <a:t>Identificativi WOS e/o </a:t>
            </a:r>
            <a:r>
              <a:rPr lang="it-IT" b="1" dirty="0" err="1" smtClean="0"/>
              <a:t>Scopus</a:t>
            </a:r>
            <a:r>
              <a:rPr lang="it-IT" b="1" dirty="0" smtClean="0"/>
              <a:t> per prodotti di aree </a:t>
            </a:r>
            <a:r>
              <a:rPr lang="it-IT" b="1" dirty="0" err="1" smtClean="0"/>
              <a:t>bibliometriche</a:t>
            </a:r>
            <a:endParaRPr lang="it-IT" b="1" dirty="0" smtClean="0"/>
          </a:p>
          <a:p>
            <a:r>
              <a:rPr lang="it-IT" b="1" u="sng" dirty="0"/>
              <a:t>per </a:t>
            </a:r>
            <a:r>
              <a:rPr lang="it-IT" b="1" u="sng" dirty="0" smtClean="0"/>
              <a:t>i prodotti </a:t>
            </a:r>
            <a:r>
              <a:rPr lang="it-IT" b="1" u="sng" dirty="0"/>
              <a:t>di aree </a:t>
            </a:r>
            <a:r>
              <a:rPr lang="it-IT" b="1" u="sng" dirty="0" err="1" smtClean="0"/>
              <a:t>bibliometriche</a:t>
            </a:r>
            <a:r>
              <a:rPr lang="it-IT" b="1" u="sng" dirty="0" smtClean="0"/>
              <a:t> indicazione della </a:t>
            </a:r>
            <a:r>
              <a:rPr lang="it-IT" b="1" u="sng" dirty="0" err="1" smtClean="0"/>
              <a:t>subject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category</a:t>
            </a:r>
            <a:r>
              <a:rPr lang="it-IT" b="1" u="sng" dirty="0" smtClean="0"/>
              <a:t> di JCR-WOS e/o SJR-</a:t>
            </a:r>
            <a:r>
              <a:rPr lang="it-IT" b="1" u="sng" dirty="0" err="1" smtClean="0"/>
              <a:t>Scopus</a:t>
            </a:r>
            <a:r>
              <a:rPr lang="it-IT" b="1" u="sng" dirty="0" smtClean="0"/>
              <a:t> suggerite per la valutazione</a:t>
            </a:r>
          </a:p>
          <a:p>
            <a:r>
              <a:rPr lang="it-IT" dirty="0" smtClean="0"/>
              <a:t>Lingua del prodotto e </a:t>
            </a:r>
            <a:r>
              <a:rPr lang="it-IT" dirty="0" err="1" smtClean="0"/>
              <a:t>abstract</a:t>
            </a:r>
            <a:endParaRPr lang="it-IT" dirty="0" smtClean="0"/>
          </a:p>
          <a:p>
            <a:r>
              <a:rPr lang="it-IT" b="1" dirty="0" smtClean="0"/>
              <a:t>Eventuale suggerimento di </a:t>
            </a:r>
            <a:r>
              <a:rPr lang="it-IT" b="1" dirty="0" err="1" smtClean="0"/>
              <a:t>peer-review</a:t>
            </a:r>
            <a:r>
              <a:rPr lang="it-IT" b="1" dirty="0" smtClean="0"/>
              <a:t> </a:t>
            </a:r>
            <a:r>
              <a:rPr lang="it-IT" dirty="0" smtClean="0"/>
              <a:t>per prodotti appartenenti ad aree emergenti o di forte specializzazione o a carattere interdisciplinare</a:t>
            </a:r>
          </a:p>
          <a:p>
            <a:r>
              <a:rPr lang="it-IT" b="1" dirty="0" smtClean="0"/>
              <a:t>Descrizione</a:t>
            </a:r>
            <a:r>
              <a:rPr lang="it-IT" dirty="0" smtClean="0"/>
              <a:t> dell’importanza del prodotto nel contesto scientifico internazionale e dell’impatto che questo ha avuto in aggiunta alla mera analisi </a:t>
            </a:r>
            <a:r>
              <a:rPr lang="it-IT" dirty="0" err="1" smtClean="0"/>
              <a:t>bibliometrica</a:t>
            </a:r>
            <a:r>
              <a:rPr lang="it-IT" dirty="0" smtClean="0"/>
              <a:t> </a:t>
            </a:r>
            <a:r>
              <a:rPr lang="it-IT" b="1" dirty="0" smtClean="0"/>
              <a:t>allo </a:t>
            </a:r>
            <a:r>
              <a:rPr lang="it-IT" b="1" dirty="0"/>
              <a:t>scopo di valorizzare il </a:t>
            </a:r>
            <a:r>
              <a:rPr lang="it-IT" b="1" dirty="0" smtClean="0"/>
              <a:t>prodotto</a:t>
            </a:r>
          </a:p>
          <a:p>
            <a:r>
              <a:rPr lang="it-IT" b="1" dirty="0" smtClean="0"/>
              <a:t>PDF editoriale del prodotto o, per casi limite, scansione dell’originale cartaceo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321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1702" y="31680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1679" y="991674"/>
            <a:ext cx="9662933" cy="5628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Valutazione:</a:t>
            </a:r>
          </a:p>
          <a:p>
            <a:r>
              <a:rPr lang="it-IT" sz="2000" b="1" dirty="0"/>
              <a:t>Valutazione tramite </a:t>
            </a:r>
            <a:r>
              <a:rPr lang="it-IT" sz="2000" b="1" dirty="0" err="1"/>
              <a:t>peer-review</a:t>
            </a:r>
            <a:r>
              <a:rPr lang="it-IT" sz="2000" b="1" dirty="0"/>
              <a:t> </a:t>
            </a:r>
            <a:r>
              <a:rPr lang="it-IT" sz="2000" dirty="0"/>
              <a:t>affidata ad esperti esterni e fra loro indipendenti scelti dal GEV (indicativamente 2 per prodotto) chiamati ad esprimersi in forma anonima sulla qualità del prodotto</a:t>
            </a:r>
          </a:p>
          <a:p>
            <a:pPr marL="0" indent="0">
              <a:buNone/>
            </a:pPr>
            <a:r>
              <a:rPr lang="it-IT" sz="2000" dirty="0"/>
              <a:t>	Almeno il 50% più 1 dei prodotti sottoposti a </a:t>
            </a:r>
            <a:r>
              <a:rPr lang="it-IT" sz="2000" dirty="0" err="1"/>
              <a:t>peer-review</a:t>
            </a:r>
            <a:endParaRPr lang="it-IT" sz="2000" dirty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Valutazione diretta </a:t>
            </a:r>
            <a:r>
              <a:rPr lang="it-IT" sz="2000" dirty="0" smtClean="0"/>
              <a:t>anche basata sulle citazioni del prodotto e su indicatori </a:t>
            </a:r>
            <a:r>
              <a:rPr lang="it-IT" sz="2000" dirty="0" err="1" smtClean="0"/>
              <a:t>bibliometrici</a:t>
            </a:r>
            <a:r>
              <a:rPr lang="it-IT" sz="2000" dirty="0" smtClean="0"/>
              <a:t> dell’impatto della rivista ospitante il prodotto presenti su WOS e </a:t>
            </a:r>
            <a:r>
              <a:rPr lang="it-IT" sz="2000" dirty="0" err="1" smtClean="0"/>
              <a:t>Scopus</a:t>
            </a:r>
            <a:endParaRPr lang="it-IT" sz="2000" dirty="0" smtClean="0"/>
          </a:p>
          <a:p>
            <a:endParaRPr lang="it-IT" sz="2000" dirty="0" smtClean="0"/>
          </a:p>
          <a:p>
            <a:pPr lvl="1"/>
            <a:r>
              <a:rPr lang="it-IT" sz="2000" dirty="0" smtClean="0"/>
              <a:t>Indicatori utilizzati:</a:t>
            </a:r>
          </a:p>
          <a:p>
            <a:pPr lvl="2"/>
            <a:r>
              <a:rPr lang="it-IT" sz="2000" b="1" dirty="0" err="1" smtClean="0"/>
              <a:t>Scopus</a:t>
            </a:r>
            <a:r>
              <a:rPr lang="it-IT" sz="2000" b="1" dirty="0" smtClean="0"/>
              <a:t>: SJR, IPP, in combinazione con le citazioni</a:t>
            </a:r>
          </a:p>
          <a:p>
            <a:pPr lvl="2"/>
            <a:r>
              <a:rPr lang="it-IT" sz="2000" b="1" dirty="0" smtClean="0"/>
              <a:t>WOS: AIS</a:t>
            </a:r>
            <a:r>
              <a:rPr lang="it-IT" sz="2000" b="1" dirty="0"/>
              <a:t>, 5 </a:t>
            </a:r>
            <a:r>
              <a:rPr lang="it-IT" sz="2000" b="1" dirty="0" err="1"/>
              <a:t>year</a:t>
            </a:r>
            <a:r>
              <a:rPr lang="it-IT" sz="2000" b="1" dirty="0"/>
              <a:t> </a:t>
            </a:r>
            <a:r>
              <a:rPr lang="it-IT" sz="2000" b="1" dirty="0" smtClean="0"/>
              <a:t>IF,  </a:t>
            </a:r>
            <a:r>
              <a:rPr lang="it-IT" sz="2000" b="1" dirty="0"/>
              <a:t>in combinazione con le citazioni</a:t>
            </a:r>
          </a:p>
          <a:p>
            <a:pPr marL="914400" lvl="2" indent="0">
              <a:buNone/>
            </a:pPr>
            <a:endParaRPr lang="it-IT" sz="2000" b="1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944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1702" y="31680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1223" y="746973"/>
            <a:ext cx="9662933" cy="5628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Valutazione: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4669" t="18546" r="5841" b="5057"/>
          <a:stretch/>
        </p:blipFill>
        <p:spPr bwMode="auto">
          <a:xfrm>
            <a:off x="446935" y="1419088"/>
            <a:ext cx="5219769" cy="5214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3"/>
          <a:srcRect l="4669" t="17992" r="6464" b="5056"/>
          <a:stretch/>
        </p:blipFill>
        <p:spPr bwMode="auto">
          <a:xfrm>
            <a:off x="6246254" y="1419090"/>
            <a:ext cx="5389609" cy="521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73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7310" y="18801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9110" y="798490"/>
            <a:ext cx="8645502" cy="5821251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Giudizio di qualità:</a:t>
            </a:r>
          </a:p>
          <a:p>
            <a:r>
              <a:rPr lang="it-IT" sz="2000" dirty="0" smtClean="0"/>
              <a:t>Originalità</a:t>
            </a:r>
          </a:p>
          <a:p>
            <a:r>
              <a:rPr lang="it-IT" sz="2000" dirty="0" smtClean="0"/>
              <a:t>Rigore metodologico</a:t>
            </a:r>
          </a:p>
          <a:p>
            <a:r>
              <a:rPr lang="it-IT" sz="2000" dirty="0" smtClean="0"/>
              <a:t>Impatto attestato o potenziale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400" dirty="0" smtClean="0"/>
              <a:t>Giudizio e Punteggi:</a:t>
            </a:r>
          </a:p>
          <a:p>
            <a:r>
              <a:rPr lang="it-IT" sz="2000" dirty="0" smtClean="0"/>
              <a:t>Eccellente (peso 1)</a:t>
            </a:r>
          </a:p>
          <a:p>
            <a:r>
              <a:rPr lang="it-IT" sz="2000" dirty="0" smtClean="0"/>
              <a:t>Elevato (peso 0,7)</a:t>
            </a:r>
          </a:p>
          <a:p>
            <a:r>
              <a:rPr lang="it-IT" sz="2000" dirty="0" smtClean="0"/>
              <a:t>Discreto (peso 0,4)</a:t>
            </a:r>
          </a:p>
          <a:p>
            <a:r>
              <a:rPr lang="it-IT" sz="2000" dirty="0" smtClean="0"/>
              <a:t>Accettabile (peso 0,1)</a:t>
            </a:r>
          </a:p>
          <a:p>
            <a:r>
              <a:rPr lang="it-IT" sz="2000" dirty="0" smtClean="0"/>
              <a:t>Limitato (peso 0)</a:t>
            </a:r>
          </a:p>
          <a:p>
            <a:r>
              <a:rPr lang="it-IT" sz="2000" dirty="0" smtClean="0"/>
              <a:t>Non valutabile (peso 0)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0705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3060" y="18801"/>
            <a:ext cx="9787451" cy="67665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Regole VQR 2011-2014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1679" y="695456"/>
            <a:ext cx="9662933" cy="5924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Tra i vari indicatori di performance di dipartimento segnaliamo…….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 smtClean="0"/>
              <a:t>Indicatore quali-quantitativo IRD1, con peso 0,75</a:t>
            </a:r>
            <a:r>
              <a:rPr lang="it-IT" dirty="0" smtClean="0"/>
              <a:t>, misurato come rapporto tra la somma delle valutazioni ottenute dai prodotti presentati dal dipartimento e la valutazione complessiva di Area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r>
              <a:rPr lang="it-IT" b="1" dirty="0"/>
              <a:t>Indicatore quali-quantitativo </a:t>
            </a:r>
            <a:r>
              <a:rPr lang="it-IT" b="1" dirty="0" smtClean="0"/>
              <a:t>IRD2, </a:t>
            </a:r>
            <a:r>
              <a:rPr lang="it-IT" b="1" dirty="0"/>
              <a:t>con peso </a:t>
            </a:r>
            <a:r>
              <a:rPr lang="it-IT" b="1" dirty="0" smtClean="0"/>
              <a:t>0,20</a:t>
            </a:r>
            <a:r>
              <a:rPr lang="it-IT" dirty="0" smtClean="0"/>
              <a:t>, </a:t>
            </a:r>
            <a:r>
              <a:rPr lang="it-IT" dirty="0"/>
              <a:t>misurato come rapporto tra la somma delle valutazioni ottenute dai prodotti presentati </a:t>
            </a:r>
            <a:r>
              <a:rPr lang="it-IT" dirty="0" smtClean="0"/>
              <a:t>dagli addetti alla ricerca che, nel periodo 11-14, sono stati reclutati dal dipartimento o sono stati incardinati in un ruolo o fascia superiore e </a:t>
            </a:r>
            <a:r>
              <a:rPr lang="it-IT" dirty="0"/>
              <a:t>la valutazione complessiva di </a:t>
            </a:r>
            <a:r>
              <a:rPr lang="it-IT" dirty="0" smtClean="0"/>
              <a:t>Area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i="1" dirty="0" smtClean="0"/>
              <a:t>Quindi, ad esempio, un prodotto Eccellente (peso 1) aumenta l’indicatore IRD2 di 0,20 se presentato da addetti neo assunti o </a:t>
            </a:r>
            <a:r>
              <a:rPr lang="it-IT" sz="2400" i="1" dirty="0"/>
              <a:t>up-</a:t>
            </a:r>
            <a:r>
              <a:rPr lang="it-IT" sz="2400" i="1" dirty="0" err="1"/>
              <a:t>graded</a:t>
            </a:r>
            <a:r>
              <a:rPr lang="it-IT" sz="2400" i="1" dirty="0"/>
              <a:t> </a:t>
            </a:r>
            <a:r>
              <a:rPr lang="it-IT" sz="2400" i="1" dirty="0"/>
              <a:t>nel </a:t>
            </a:r>
            <a:r>
              <a:rPr lang="it-IT" sz="2400" i="1" dirty="0" smtClean="0"/>
              <a:t>periodo di valutazione.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44167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1679" y="489396"/>
            <a:ext cx="9662933" cy="636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Anche se </a:t>
            </a:r>
            <a:r>
              <a:rPr lang="it-IT" sz="2000" b="1" dirty="0" smtClean="0"/>
              <a:t>le </a:t>
            </a:r>
            <a:r>
              <a:rPr lang="it-IT" sz="2000" b="1" dirty="0" smtClean="0"/>
              <a:t>regole della prossima VQR 2015-2019</a:t>
            </a:r>
            <a:r>
              <a:rPr lang="it-IT" sz="2000" dirty="0" smtClean="0"/>
              <a:t> saranno oggetto per lo meno di revisione se non di radicale </a:t>
            </a:r>
            <a:r>
              <a:rPr lang="it-IT" sz="2000" b="1" dirty="0" smtClean="0"/>
              <a:t>cambiamento</a:t>
            </a:r>
            <a:r>
              <a:rPr lang="it-IT" sz="2000" dirty="0" smtClean="0"/>
              <a:t>, occorre essere preparati. 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Ma come?</a:t>
            </a:r>
            <a:endParaRPr lang="it-IT" sz="2000" dirty="0"/>
          </a:p>
          <a:p>
            <a:r>
              <a:rPr lang="it-IT" sz="2000" dirty="0" smtClean="0"/>
              <a:t>Monitoraggio dell’attività di produzione scientifica degli addetti del Dipartimento</a:t>
            </a:r>
          </a:p>
          <a:p>
            <a:r>
              <a:rPr lang="it-IT" sz="2000" dirty="0" smtClean="0"/>
              <a:t>Prevenzione di </a:t>
            </a:r>
            <a:r>
              <a:rPr lang="it-IT" sz="2000" b="1" dirty="0" smtClean="0"/>
              <a:t>problematiche relative alla quantità della produzione scientifica</a:t>
            </a:r>
          </a:p>
          <a:p>
            <a:r>
              <a:rPr lang="it-IT" sz="2000" dirty="0" smtClean="0"/>
              <a:t>Prevenzione di </a:t>
            </a:r>
            <a:r>
              <a:rPr lang="it-IT" sz="2000" b="1" dirty="0" smtClean="0"/>
              <a:t>problematiche relativa alla qualità </a:t>
            </a:r>
            <a:r>
              <a:rPr lang="it-IT" sz="2000" b="1" dirty="0"/>
              <a:t>della produzione </a:t>
            </a:r>
            <a:r>
              <a:rPr lang="it-IT" sz="2000" b="1" dirty="0" smtClean="0"/>
              <a:t>scientifica</a:t>
            </a:r>
          </a:p>
          <a:p>
            <a:r>
              <a:rPr lang="it-IT" sz="2000" b="1" dirty="0" smtClean="0"/>
              <a:t>Miglioramento della qualità dei dati </a:t>
            </a:r>
            <a:r>
              <a:rPr lang="it-IT" sz="2000" dirty="0" smtClean="0"/>
              <a:t>presenti sul catalogo della ricerca IRIS, fonte dell’ANVUR per la valutazione: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anche se i prodotti sono di buona qualità devono essere presentati al meglio, devono essere corredati di tutte le </a:t>
            </a:r>
            <a:r>
              <a:rPr lang="it-IT" sz="2000" b="1" dirty="0" smtClean="0"/>
              <a:t>informazioni corrette, necessarie e utili ad ottimizzare la valutazione.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75791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1085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COMMISSIONI DIPARTIMENTALI PER IL MONITORAGGIO DELLA PRODUZIONE SCIENTIFICA    primo incontro12 giugno 2018</vt:lpstr>
      <vt:lpstr>Regole VQR 2011-2014</vt:lpstr>
      <vt:lpstr>Regole VQR 2011-2014</vt:lpstr>
      <vt:lpstr>Regole VQR 2011-2014</vt:lpstr>
      <vt:lpstr>Regole VQR 2011-2014</vt:lpstr>
      <vt:lpstr>Regole VQR 2011-2014</vt:lpstr>
      <vt:lpstr>Regole VQR 2011-2014</vt:lpstr>
      <vt:lpstr>Regole VQR 2011-2014</vt:lpstr>
      <vt:lpstr>Presentazione standard di PowerPoint</vt:lpstr>
      <vt:lpstr>Sistema di Supporto alla Valutazione CRUI/UNIBAS</vt:lpstr>
      <vt:lpstr>Sistema di Supporto alla Valutazione CRUI/UNIBAS</vt:lpstr>
      <vt:lpstr>Sistema di Supporto alla Valutazione CRUI/UNIBAS</vt:lpstr>
      <vt:lpstr>Sistema di Supporto alla Valutazione CRUI/UNIBAS</vt:lpstr>
      <vt:lpstr>Sistema di Supporto alla Valutazione CRUI/UNIBAS</vt:lpstr>
      <vt:lpstr>Sistema di Supporto alla Valutazione CRUI/UNIBAS</vt:lpstr>
      <vt:lpstr>Sistema di Supporto alla Valutazione CRUI/UNIBAS</vt:lpstr>
      <vt:lpstr>Sistema di Supporto alla Valutazione CRUI/UNIBAS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 DIPARTIMENTALI PER IL MONITORAGGIO DELLA PRODUZIONE SCIENTIFICA    primo incontro12 giugno 2018</dc:title>
  <dc:creator>Loretta Missiroli</dc:creator>
  <cp:lastModifiedBy>Loretta Missiroli</cp:lastModifiedBy>
  <cp:revision>3</cp:revision>
  <dcterms:created xsi:type="dcterms:W3CDTF">2018-06-11T07:34:45Z</dcterms:created>
  <dcterms:modified xsi:type="dcterms:W3CDTF">2018-06-11T07:52:03Z</dcterms:modified>
</cp:coreProperties>
</file>